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5" r:id="rId3"/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82af7a72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82af7a72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f7f58b61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7f7f58b610_2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f7f58b610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7f7f58b610_2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f7f58b61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7f7f58b610_2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f7f58b610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7f7f58b610_2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f7f58b610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7f7f58b610_2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47e13ca0f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647e13ca0f_8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47e13ca0f_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647e13ca0f_8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47e13ca0f_8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647e13ca0f_8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f7f58b610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7f7f58b610_2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f7f58b610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7f7f58b610_2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47e13ca0f_0_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647e13ca0f_0_0:notes"/>
          <p:cNvSpPr/>
          <p:nvPr>
            <p:ph idx="2" type="sldImg"/>
          </p:nvPr>
        </p:nvSpPr>
        <p:spPr>
          <a:xfrm>
            <a:off x="381490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f7f58b610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7f7f58b610_2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7f7f58b610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7f7f58b610_2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f7f58b610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7f7f58b610_2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f7f58b610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7f7f58b610_2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f7f58b610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7f7f58b610_2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47e13ca0f_0_11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647e13ca0f_0_11:notes"/>
          <p:cNvSpPr/>
          <p:nvPr>
            <p:ph idx="2" type="sldImg"/>
          </p:nvPr>
        </p:nvSpPr>
        <p:spPr>
          <a:xfrm>
            <a:off x="381490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47e13ca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647e13ca0f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8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47e13ca0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3647e13ca0f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8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47e13ca0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3647e13ca0f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8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f7f58b61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7f7f58b610_2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f7f58b61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7f7f58b610_2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f7f58b610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7f7f58b610_2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893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101218" y="642459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9320286" y="64655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0" y="-20575"/>
            <a:ext cx="12192000" cy="114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435402" y="1306342"/>
            <a:ext cx="113205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0" y="6562570"/>
            <a:ext cx="12192000" cy="283200"/>
          </a:xfrm>
          <a:prstGeom prst="rect">
            <a:avLst/>
          </a:prstGeom>
          <a:solidFill>
            <a:srgbClr val="B3CCE6"/>
          </a:solidFill>
          <a:ln cap="flat" cmpd="sng" w="12700">
            <a:solidFill>
              <a:srgbClr val="B3C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75" lIns="110575" spcFirstLastPara="1" rIns="110575" wrap="square" tIns="11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11411963" y="6502246"/>
            <a:ext cx="732000" cy="379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0" y="7801"/>
            <a:ext cx="12192000" cy="1007700"/>
          </a:xfrm>
          <a:prstGeom prst="rect">
            <a:avLst/>
          </a:prstGeom>
          <a:solidFill>
            <a:srgbClr val="336599"/>
          </a:solidFill>
          <a:ln cap="flat" cmpd="sng" w="12700">
            <a:solidFill>
              <a:srgbClr val="336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75" lIns="110575" spcFirstLastPara="1" rIns="110575" wrap="square" tIns="11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435425" y="0"/>
            <a:ext cx="113211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217713" y="1046645"/>
            <a:ext cx="11974500" cy="47100"/>
          </a:xfrm>
          <a:prstGeom prst="rect">
            <a:avLst/>
          </a:prstGeom>
          <a:solidFill>
            <a:srgbClr val="B3CCE6"/>
          </a:solidFill>
          <a:ln cap="flat" cmpd="sng" w="12700">
            <a:solidFill>
              <a:srgbClr val="B3C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75" lIns="110575" spcFirstLastPara="1" rIns="110575" wrap="square" tIns="11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90767" y="1211767"/>
            <a:ext cx="11974500" cy="529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Char char="•"/>
              <a:defRPr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7465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•"/>
              <a:defRPr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61950" lvl="2" marL="13716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Char char="•"/>
              <a:defRPr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0" y="6562570"/>
            <a:ext cx="12192000" cy="283200"/>
          </a:xfrm>
          <a:prstGeom prst="rect">
            <a:avLst/>
          </a:prstGeom>
          <a:solidFill>
            <a:srgbClr val="B3CCE6"/>
          </a:solidFill>
          <a:ln cap="flat" cmpd="sng" w="9225">
            <a:solidFill>
              <a:srgbClr val="B3C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800" lIns="110800" spcFirstLastPara="1" rIns="110800" wrap="square" tIns="11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11411963" y="6502246"/>
            <a:ext cx="732000" cy="37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0" y="7801"/>
            <a:ext cx="12192000" cy="1007400"/>
          </a:xfrm>
          <a:prstGeom prst="rect">
            <a:avLst/>
          </a:prstGeom>
          <a:solidFill>
            <a:srgbClr val="336599"/>
          </a:solidFill>
          <a:ln cap="flat" cmpd="sng" w="9225">
            <a:solidFill>
              <a:srgbClr val="336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800" lIns="110800" spcFirstLastPara="1" rIns="110800" wrap="square" tIns="11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435425" y="0"/>
            <a:ext cx="113211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217713" y="1046645"/>
            <a:ext cx="11974500" cy="47100"/>
          </a:xfrm>
          <a:prstGeom prst="rect">
            <a:avLst/>
          </a:prstGeom>
          <a:solidFill>
            <a:srgbClr val="B3CCE6"/>
          </a:solidFill>
          <a:ln cap="flat" cmpd="sng" w="9225">
            <a:solidFill>
              <a:srgbClr val="B3C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800" lIns="110800" spcFirstLastPara="1" rIns="110800" wrap="square" tIns="11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90767" y="1211767"/>
            <a:ext cx="11974500" cy="529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Char char="•"/>
              <a:defRPr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83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•"/>
              <a:defRPr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61950" lvl="2" marL="13716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Char char="•"/>
              <a:defRPr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8" name="Google Shape;98;p15"/>
          <p:cNvSpPr txBox="1"/>
          <p:nvPr/>
        </p:nvSpPr>
        <p:spPr>
          <a:xfrm>
            <a:off x="-53463" y="6474326"/>
            <a:ext cx="6497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175" lIns="122175" spcFirstLastPara="1" rIns="122175" wrap="square" tIns="1221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Visualização Computacional</a:t>
            </a:r>
            <a:endParaRPr sz="15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ctrTitle"/>
          </p:nvPr>
        </p:nvSpPr>
        <p:spPr>
          <a:xfrm>
            <a:off x="415650" y="765658"/>
            <a:ext cx="11361600" cy="2110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415639" y="2914373"/>
            <a:ext cx="11361600" cy="81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11297667" y="4795256"/>
            <a:ext cx="731700" cy="40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0" y="0"/>
            <a:ext cx="12192000" cy="5541300"/>
          </a:xfrm>
          <a:prstGeom prst="rect">
            <a:avLst/>
          </a:prstGeom>
          <a:solidFill>
            <a:srgbClr val="336599"/>
          </a:solidFill>
          <a:ln cap="flat" cmpd="sng" w="9525">
            <a:solidFill>
              <a:srgbClr val="336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75" lIns="110575" spcFirstLastPara="1" rIns="110575" wrap="square" tIns="11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0" y="5574823"/>
            <a:ext cx="12192000" cy="50400"/>
          </a:xfrm>
          <a:prstGeom prst="rect">
            <a:avLst/>
          </a:prstGeom>
          <a:solidFill>
            <a:srgbClr val="B3CCE6"/>
          </a:solidFill>
          <a:ln cap="flat" cmpd="sng" w="9525">
            <a:solidFill>
              <a:srgbClr val="B3C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75" lIns="110575" spcFirstLastPara="1" rIns="110575" wrap="square" tIns="11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96708" y="2921745"/>
            <a:ext cx="1790700" cy="3363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75" lIns="110575" spcFirstLastPara="1" rIns="110575" wrap="square" tIns="11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2488855" y="3257461"/>
            <a:ext cx="2954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0" y="6562570"/>
            <a:ext cx="12192000" cy="283200"/>
          </a:xfrm>
          <a:prstGeom prst="rect">
            <a:avLst/>
          </a:prstGeom>
          <a:solidFill>
            <a:srgbClr val="B3CCE6"/>
          </a:solidFill>
          <a:ln cap="flat" cmpd="sng" w="9525">
            <a:solidFill>
              <a:srgbClr val="B3C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75" lIns="110575" spcFirstLastPara="1" rIns="110575" wrap="square" tIns="11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11411963" y="6502246"/>
            <a:ext cx="732000" cy="379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0" y="7801"/>
            <a:ext cx="12192000" cy="1007700"/>
          </a:xfrm>
          <a:prstGeom prst="rect">
            <a:avLst/>
          </a:prstGeom>
          <a:solidFill>
            <a:srgbClr val="336599"/>
          </a:solidFill>
          <a:ln cap="flat" cmpd="sng" w="9525">
            <a:solidFill>
              <a:srgbClr val="336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75" lIns="110575" spcFirstLastPara="1" rIns="110575" wrap="square" tIns="11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435425" y="0"/>
            <a:ext cx="113211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217713" y="1046645"/>
            <a:ext cx="11974500" cy="47100"/>
          </a:xfrm>
          <a:prstGeom prst="rect">
            <a:avLst/>
          </a:prstGeom>
          <a:solidFill>
            <a:srgbClr val="B3CCE6"/>
          </a:solidFill>
          <a:ln cap="flat" cmpd="sng" w="9525">
            <a:solidFill>
              <a:srgbClr val="B3CC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75" lIns="110575" spcFirstLastPara="1" rIns="110575" wrap="square" tIns="11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90767" y="1211767"/>
            <a:ext cx="11974500" cy="529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Char char="●"/>
              <a:defRPr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746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○"/>
              <a:defRPr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Char char="■"/>
              <a:defRPr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■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■"/>
              <a:def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Google Shape;118;p18"/>
          <p:cNvSpPr txBox="1"/>
          <p:nvPr/>
        </p:nvSpPr>
        <p:spPr>
          <a:xfrm>
            <a:off x="-53463" y="6474326"/>
            <a:ext cx="649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Mineração de Dados Não Estruturados</a:t>
            </a:r>
            <a:endParaRPr sz="15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609600" y="160020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1" name="Google Shape;151;p24"/>
          <p:cNvSpPr txBox="1"/>
          <p:nvPr>
            <p:ph idx="2" type="body"/>
          </p:nvPr>
        </p:nvSpPr>
        <p:spPr>
          <a:xfrm>
            <a:off x="6197600" y="160020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25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9" name="Google Shape;159;p25"/>
          <p:cNvSpPr txBox="1"/>
          <p:nvPr>
            <p:ph idx="3" type="body"/>
          </p:nvPr>
        </p:nvSpPr>
        <p:spPr>
          <a:xfrm>
            <a:off x="6193367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p25"/>
          <p:cNvSpPr txBox="1"/>
          <p:nvPr>
            <p:ph idx="4" type="body"/>
          </p:nvPr>
        </p:nvSpPr>
        <p:spPr>
          <a:xfrm>
            <a:off x="6193367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1" name="Google Shape;161;p2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1" name="Google Shape;171;p27"/>
          <p:cNvSpPr txBox="1"/>
          <p:nvPr>
            <p:ph idx="2" type="body"/>
          </p:nvPr>
        </p:nvSpPr>
        <p:spPr>
          <a:xfrm>
            <a:off x="609600" y="1435100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2" name="Google Shape;172;p2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9" name="Google Shape;179;p2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 rot="5400000">
            <a:off x="7285038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20467" y="63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87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114304" y="6387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arxiv.org/pdf/2303.18223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hyperlink" Target="https://blog.research.google/2022/04/pathways-language-model-palm-scaling-to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 amt="19000"/>
          </a:blip>
          <a:srcRect b="0" l="0" r="37351" t="0"/>
          <a:stretch/>
        </p:blipFill>
        <p:spPr>
          <a:xfrm>
            <a:off x="5182467" y="253600"/>
            <a:ext cx="7009533" cy="51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680094" y="2876130"/>
            <a:ext cx="77505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425" lIns="108875" spcFirstLastPara="1" rIns="108875" wrap="square" tIns="54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Aula </a:t>
            </a:r>
            <a:endParaRPr sz="1700" strike="noStrike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r>
              <a:t/>
            </a:r>
            <a:endParaRPr sz="2000" strike="noStrike"/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Char char="●"/>
            </a:pPr>
            <a:r>
              <a:rPr lang="pt-BR"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LLMs</a:t>
            </a:r>
            <a:endParaRPr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Char char="●"/>
            </a:pPr>
            <a:r>
              <a:rPr lang="pt-BR"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RAGs</a:t>
            </a:r>
            <a:endParaRPr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Char char="●"/>
            </a:pPr>
            <a:r>
              <a:rPr lang="pt-BR"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Agentes</a:t>
            </a:r>
            <a:endParaRPr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Char char="●"/>
            </a:pPr>
            <a:r>
              <a:rPr lang="pt-BR"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Exemplo</a:t>
            </a:r>
            <a:endParaRPr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767550" y="847675"/>
            <a:ext cx="107853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Aplicações em Inteligência Artificial, Aprendizado de Máquina e Mineração de Dados</a:t>
            </a:r>
            <a:endParaRPr b="1" sz="3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9486" y="5769821"/>
            <a:ext cx="2123096" cy="95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3871" y="5715871"/>
            <a:ext cx="2123100" cy="100943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326657" y="5774071"/>
            <a:ext cx="459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336599"/>
                </a:solidFill>
                <a:latin typeface="Trebuchet MS"/>
                <a:ea typeface="Trebuchet MS"/>
                <a:cs typeface="Trebuchet MS"/>
                <a:sym typeface="Trebuchet MS"/>
              </a:rPr>
              <a:t>Prof. Ricardo M. Marcacini</a:t>
            </a:r>
            <a:endParaRPr b="1" sz="2100">
              <a:solidFill>
                <a:srgbClr val="33659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336599"/>
                </a:solidFill>
                <a:latin typeface="Trebuchet MS"/>
                <a:ea typeface="Trebuchet MS"/>
                <a:cs typeface="Trebuchet MS"/>
                <a:sym typeface="Trebuchet MS"/>
              </a:rPr>
              <a:t>ricardo.marcacini@icmc.usp.br</a:t>
            </a:r>
            <a:endParaRPr sz="2100">
              <a:solidFill>
                <a:srgbClr val="3365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Princípios básicos de design de prompt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Seja específico sobre tipo de documento, público e formato.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Defina o escopo e o foco (ex.: 5 bullets com achados e implicações).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Divida tarefas complexas em etapas (Chain-of-Thought/Step-by-step).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Zero-shot vs Few-shot</a:t>
            </a:r>
            <a:endParaRPr/>
          </a:p>
        </p:txBody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Zero-shot: sem exemplos; dependerá do conhecimento geral do modelo.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Few-shot: forneça exemplos para calibrar estilo e estrutura.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Encadeando prompts para tarefas complexas</a:t>
            </a:r>
            <a:endParaRPr/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Extraia questões-chave → gere um esqueleto de resposta → escreva a resposta final.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Cadeias ajudam a reduzir alucinações e aumentar controle do formato.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Exemplos práticos</a:t>
            </a:r>
            <a:endParaRPr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Ajustes em linguagem jurídica, científica ou tom corporativo.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 com logs internos (ex.: mensagens do Slack) — avaliar privacidade.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que RAG?</a:t>
            </a:r>
            <a:endParaRPr/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Amplia o contexto com bases externas (docs, bancos, APIs).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Respostas mais atuais, fundamentadas e com fontes.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Mais controle do desenvolvedor sem treinar o modelo.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pt-BR" sz="3600"/>
              <a:t>Motivação</a:t>
            </a:r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672000" y="1629000"/>
            <a:ext cx="1152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LLMs têm conhecimento congelado na data de treino.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RAG injeta evidências atuais no contexto do gerador.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Mitiga alucinação ao condicionar documentos relevantes.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pt-BR" sz="3600"/>
              <a:t>RAG: Retrieval-Augmented Generation — Visão Geral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720000" y="1537200"/>
            <a:ext cx="11520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Objetivo: integrar recuperação de informações (IR) com geração por LLM.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Benefícios: atualização de conhecimento, redução de alucinações, auditabilidade.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Componentes: indexação, embeddings, busca (k-NN/ANN), composição de contexto, geração.</a:t>
            </a:r>
            <a:endParaRPr b="0" i="0" sz="2000" u="none" cap="none" strike="noStrike">
              <a:solidFill>
                <a:srgbClr val="14141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4141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4141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ormula_001.png" id="312" name="Google Shape;3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3600000"/>
            <a:ext cx="7200000" cy="167468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/>
        </p:nvSpPr>
        <p:spPr>
          <a:xfrm>
            <a:off x="6249950" y="5781450"/>
            <a:ext cx="3438900" cy="6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Função de Ranking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1071400" y="5705775"/>
            <a:ext cx="2442300" cy="6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Query/input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6006300" y="3090450"/>
            <a:ext cx="1913700" cy="6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Respostas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" name="Google Shape;316;p46"/>
          <p:cNvCxnSpPr>
            <a:stCxn id="313" idx="0"/>
          </p:cNvCxnSpPr>
          <p:nvPr/>
        </p:nvCxnSpPr>
        <p:spPr>
          <a:xfrm rot="10800000">
            <a:off x="6569000" y="4515450"/>
            <a:ext cx="1400400" cy="12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46"/>
          <p:cNvCxnSpPr>
            <a:stCxn id="315" idx="0"/>
          </p:cNvCxnSpPr>
          <p:nvPr/>
        </p:nvCxnSpPr>
        <p:spPr>
          <a:xfrm flipH="1">
            <a:off x="5103750" y="3090450"/>
            <a:ext cx="1859400" cy="9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46"/>
          <p:cNvCxnSpPr>
            <a:stCxn id="314" idx="0"/>
          </p:cNvCxnSpPr>
          <p:nvPr/>
        </p:nvCxnSpPr>
        <p:spPr>
          <a:xfrm flipH="1" rot="10800000">
            <a:off x="2292550" y="4455675"/>
            <a:ext cx="3459000" cy="12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pt-BR" sz="3600"/>
              <a:t>Embeddings Semânticos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720000" y="1461000"/>
            <a:ext cx="11520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Etapa de Ranking podem utilizar Embeddings Semânticos</a:t>
            </a:r>
            <a:endParaRPr sz="2000">
              <a:solidFill>
                <a:srgbClr val="14141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Mapeiam textos para um espaço vetorial contínuo.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Devem preservar proximidade semântica entre textos similares.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Usados para indexar e recuperar documentos via similaridade.</a:t>
            </a:r>
            <a:endParaRPr/>
          </a:p>
        </p:txBody>
      </p:sp>
      <p:pic>
        <p:nvPicPr>
          <p:cNvPr descr="formula_005.png" id="325" name="Google Shape;3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00" y="3349751"/>
            <a:ext cx="1951425" cy="95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ula_006.png" id="326" name="Google Shape;32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4175" y="3299403"/>
            <a:ext cx="3558425" cy="12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/>
        </p:nvSpPr>
        <p:spPr>
          <a:xfrm>
            <a:off x="799750" y="5256625"/>
            <a:ext cx="1152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Busca exata: custo linear em |D| por consulta (impraticável em larga escala).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Busca aproximada: estruturas de índice (ANN) para acelerar consultas.</a:t>
            </a:r>
            <a:endParaRPr/>
          </a:p>
        </p:txBody>
      </p:sp>
      <p:sp>
        <p:nvSpPr>
          <p:cNvPr id="328" name="Google Shape;328;p47"/>
          <p:cNvSpPr txBox="1"/>
          <p:nvPr/>
        </p:nvSpPr>
        <p:spPr>
          <a:xfrm>
            <a:off x="937000" y="4266325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Embedding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7164350" y="4179475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Similaridade entre vetores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 típico de RAG</a:t>
            </a:r>
            <a:endParaRPr/>
          </a:p>
        </p:txBody>
      </p:sp>
      <p:sp>
        <p:nvSpPr>
          <p:cNvPr id="335" name="Google Shape;335;p48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Indexação (embeddings) → Recuperação → Augmentação do prompt → Geração.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 resposta não estiver nos documentos, avise explicitamente.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3">
            <a:alphaModFix/>
          </a:blip>
          <a:srcRect b="0" l="0" r="0" t="35031"/>
          <a:stretch/>
        </p:blipFill>
        <p:spPr>
          <a:xfrm>
            <a:off x="3358125" y="3581875"/>
            <a:ext cx="8556099" cy="32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Boas práticas em RAG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Curar e versionar a base de conhecimento.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Avaliar precisão e cobertura, não só similaridade.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Rastrear fontes e prover explicabilidade.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/>
        </p:nvSpPr>
        <p:spPr>
          <a:xfrm>
            <a:off x="435402" y="-20575"/>
            <a:ext cx="11320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IA Generativa</a:t>
            </a:r>
            <a:endParaRPr b="1" sz="4500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402973" y="1521798"/>
            <a:ext cx="10373400" cy="471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3556356" y="2179791"/>
            <a:ext cx="7219800" cy="40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740" y="3377863"/>
            <a:ext cx="4361100" cy="2857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521265" y="1738064"/>
            <a:ext cx="56583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88600" lIns="88600" spcFirstLastPara="1" rIns="88600" wrap="square" tIns="88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Trebuchet MS"/>
                <a:ea typeface="Trebuchet MS"/>
                <a:cs typeface="Trebuchet MS"/>
                <a:sym typeface="Trebuchet MS"/>
              </a:rPr>
              <a:t>Inteligência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Trebuchet MS"/>
                <a:ea typeface="Trebuchet MS"/>
                <a:cs typeface="Trebuchet MS"/>
                <a:sym typeface="Trebuchet MS"/>
              </a:rPr>
              <a:t>Artificial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Sistemas capazes de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simular comportamentos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inteligentes, como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tomada de decisão,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reconhecimento de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padrões, planejamento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e compreensão de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linguagem natural.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3625320" y="2376179"/>
            <a:ext cx="56583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8600" lIns="88600" spcFirstLastPara="1" rIns="88600" wrap="square" tIns="88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Trebuchet MS"/>
                <a:ea typeface="Trebuchet MS"/>
                <a:cs typeface="Trebuchet MS"/>
                <a:sym typeface="Trebuchet MS"/>
              </a:rPr>
              <a:t>Aprendizado de Máquina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Desenvolve algoritmos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capazes de aprender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padrões a partir de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dados, sem serem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explicitamente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programados para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cada tarefa específica.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6464113" y="3574094"/>
            <a:ext cx="56583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88600" lIns="88600" spcFirstLastPara="1" rIns="88600" wrap="square" tIns="88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Trebuchet MS"/>
                <a:ea typeface="Trebuchet MS"/>
                <a:cs typeface="Trebuchet MS"/>
                <a:sym typeface="Trebuchet MS"/>
              </a:rPr>
              <a:t>Aprendizado Profundo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Redes neurais com múltiplas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camadas (profundas) para aprender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representações complexas dos dados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32"/>
          <p:cNvSpPr/>
          <p:nvPr/>
        </p:nvSpPr>
        <p:spPr>
          <a:xfrm>
            <a:off x="7950798" y="5249748"/>
            <a:ext cx="2374500" cy="8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IA GENERATIVA</a:t>
            </a:r>
            <a:endParaRPr sz="17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Agentes de IA</a:t>
            </a:r>
            <a:r>
              <a:rPr lang="pt-BR"/>
              <a:t>?</a:t>
            </a:r>
            <a:endParaRPr/>
          </a:p>
        </p:txBody>
      </p:sp>
      <p:sp>
        <p:nvSpPr>
          <p:cNvPr id="348" name="Google Shape;348;p50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Definição e motivação</a:t>
            </a:r>
            <a:endParaRPr/>
          </a:p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autônomos que usam contexto, memória e ferramentas.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Executam fluxos multi-etapas para objetivos específicos.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Ex.: agente de suporte, jurídico, vendas, psicometria, etc.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Mudança de paradigma</a:t>
            </a:r>
            <a:endParaRPr/>
          </a:p>
        </p:txBody>
      </p:sp>
      <p:sp>
        <p:nvSpPr>
          <p:cNvPr id="360" name="Google Shape;360;p52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tradicional: determinístico e estável.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Agentes: raciocínio probabilístico e entradas não estruturadas.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Implica novos padrões de testes, manutenção e segurança.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Arquitetura de agentes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Memória (curto/longo prazo), orquestração e ferramentas (APIs).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Ex.: consultas a políticas via RAG + chamadas de API + diálogo com o usuário.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Recapitulando</a:t>
            </a:r>
            <a:endParaRPr/>
          </a:p>
        </p:txBody>
      </p:sp>
      <p:sp>
        <p:nvSpPr>
          <p:cNvPr id="372" name="Google Shape;372;p54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Prompts melhores e cadeias → mais controle e qualidade.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RAG: amplia contexto com fontes confiáveis.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Agentes: do single-task para fluxos autônomos multi-etapas.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/>
        </p:nvSpPr>
        <p:spPr>
          <a:xfrm>
            <a:off x="435402" y="-20575"/>
            <a:ext cx="11320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IA Generativa</a:t>
            </a:r>
            <a:endParaRPr b="1" sz="4500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402973" y="1521798"/>
            <a:ext cx="10373400" cy="471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3556356" y="2179791"/>
            <a:ext cx="7219800" cy="40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6414740" y="3377863"/>
            <a:ext cx="4361100" cy="2857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521265" y="1738064"/>
            <a:ext cx="56583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88600" lIns="88600" spcFirstLastPara="1" rIns="88600" wrap="square" tIns="88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Trebuchet MS"/>
                <a:ea typeface="Trebuchet MS"/>
                <a:cs typeface="Trebuchet MS"/>
                <a:sym typeface="Trebuchet MS"/>
              </a:rPr>
              <a:t>Inteligência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Trebuchet MS"/>
                <a:ea typeface="Trebuchet MS"/>
                <a:cs typeface="Trebuchet MS"/>
                <a:sym typeface="Trebuchet MS"/>
              </a:rPr>
              <a:t>Artificial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Sistemas capazes de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simular comportamentos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inteligentes, como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tomada de decisão,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reconhecimento de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padrões, planejamento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e compreensão de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linguagem natural.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3625320" y="2376179"/>
            <a:ext cx="56583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8600" lIns="88600" spcFirstLastPara="1" rIns="88600" wrap="square" tIns="88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Trebuchet MS"/>
                <a:ea typeface="Trebuchet MS"/>
                <a:cs typeface="Trebuchet MS"/>
                <a:sym typeface="Trebuchet MS"/>
              </a:rPr>
              <a:t>Aprendizado de Máquina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Desenvolve algoritmos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capazes de aprender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padrões a partir de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dados, sem serem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explicitamente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programados para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cada tarefa específica.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6464113" y="3574094"/>
            <a:ext cx="56583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88600" lIns="88600" spcFirstLastPara="1" rIns="88600" wrap="square" tIns="88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Trebuchet MS"/>
                <a:ea typeface="Trebuchet MS"/>
                <a:cs typeface="Trebuchet MS"/>
                <a:sym typeface="Trebuchet MS"/>
              </a:rPr>
              <a:t>Aprendizado Profundo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Redes neurais com múltiplas</a:t>
            </a:r>
            <a:br>
              <a:rPr lang="pt-BR" sz="1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camadas (profundas) para aprender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representações complexas dos dados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7950798" y="5249748"/>
            <a:ext cx="2374500" cy="8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IA GENERATIVA</a:t>
            </a:r>
            <a:endParaRPr sz="17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1012919" y="1432871"/>
            <a:ext cx="5522100" cy="3083100"/>
          </a:xfrm>
          <a:prstGeom prst="wedgeRectCallout">
            <a:avLst>
              <a:gd fmla="val 80572" name="adj1"/>
              <a:gd fmla="val 78842" name="adj2"/>
            </a:avLst>
          </a:prstGeom>
          <a:solidFill>
            <a:schemeClr val="lt2"/>
          </a:solidFill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IA Generativa é uma subárea da Inteligência Artificial (IA), inserida dentro do campo do Aprendizado de Máquina (AM), e mais especificamente do Aprendizado Profundo (DL), cujo objetivo é modelar distribuições de dados complexos e gerar novas amostras que sejam plausíveis dentro dessa distribuição.</a:t>
            </a:r>
            <a:endParaRPr sz="21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04800" y="136525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25" spcFirstLastPara="1" rIns="91625" wrap="square" tIns="45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pt-BR" sz="4700">
                <a:latin typeface="Calibri"/>
                <a:ea typeface="Calibri"/>
                <a:cs typeface="Calibri"/>
                <a:sym typeface="Calibri"/>
              </a:rPr>
              <a:t>IA Generativa para Textos</a:t>
            </a:r>
            <a:endParaRPr b="1"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685800" y="1139825"/>
            <a:ext cx="105156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25" spcFirstLastPara="1" rIns="91625" wrap="square" tIns="45800">
            <a:no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500"/>
              <a:buFont typeface="Calibri"/>
              <a:buChar char="●"/>
            </a:pPr>
            <a:r>
              <a:rPr lang="pt-BR" sz="3500">
                <a:latin typeface="Calibri"/>
                <a:ea typeface="Calibri"/>
                <a:cs typeface="Calibri"/>
                <a:sym typeface="Calibri"/>
              </a:rPr>
              <a:t>Evolução dos Modelos de Linguagem</a:t>
            </a:r>
            <a:endParaRPr i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900" y="2014925"/>
            <a:ext cx="9019822" cy="31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678975" y="5528425"/>
            <a:ext cx="88569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625" lIns="91625" spcFirstLastPara="1" rIns="91625" wrap="square" tIns="91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pt-B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1" lang="pt-BR" sz="13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ZHAO, Wayne Xin et al. A survey of large language models. </a:t>
            </a:r>
            <a:r>
              <a:rPr b="1" i="1" lang="pt-BR" sz="13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arXiv:2303.18223</a:t>
            </a:r>
            <a:r>
              <a:rPr b="0" i="1" lang="pt-BR" sz="13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2023.</a:t>
            </a:r>
            <a:r>
              <a:rPr b="0" i="1" lang="pt-B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pt-BR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https://arxiv.org/pdf/2303.18223.pdf</a:t>
            </a:r>
            <a:r>
              <a:rPr b="0" i="1" lang="pt-B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1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6022997" y="1976364"/>
            <a:ext cx="4302000" cy="3468600"/>
          </a:xfrm>
          <a:prstGeom prst="ellipse">
            <a:avLst/>
          </a:prstGeom>
          <a:noFill/>
          <a:ln cap="flat" cmpd="sng" w="9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600" lIns="88600" spcFirstLastPara="1" rIns="88600" wrap="square" tIns="8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04800" y="136525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25" spcFirstLastPara="1" rIns="91625" wrap="square" tIns="45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pt-BR" sz="4700">
                <a:latin typeface="Calibri"/>
                <a:ea typeface="Calibri"/>
                <a:cs typeface="Calibri"/>
                <a:sym typeface="Calibri"/>
              </a:rPr>
              <a:t>IA Generativa para Textos</a:t>
            </a:r>
            <a:endParaRPr b="1" sz="4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13" y="1881438"/>
            <a:ext cx="10270060" cy="280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688650" y="5265450"/>
            <a:ext cx="5196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625" lIns="91625" spcFirstLastPara="1" rIns="91625" wrap="square" tIns="91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https://ai.meta.com/blog/meta-llama-3-1/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04800" y="136525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25" spcFirstLastPara="1" rIns="91625" wrap="square" tIns="45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pt-BR" sz="4700">
                <a:latin typeface="Calibri"/>
                <a:ea typeface="Calibri"/>
                <a:cs typeface="Calibri"/>
                <a:sym typeface="Calibri"/>
              </a:rPr>
              <a:t>IA Generativa para Textos</a:t>
            </a:r>
            <a:endParaRPr b="1" sz="4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78" y="1399786"/>
            <a:ext cx="11362400" cy="43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1405500" y="5997629"/>
            <a:ext cx="85314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850" lIns="68850" spcFirstLastPara="1" rIns="68850" wrap="square" tIns="68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/>
              <a:t>Fonte:</a:t>
            </a:r>
            <a:br>
              <a:rPr i="1" lang="pt-BR" sz="1000"/>
            </a:br>
            <a:r>
              <a:rPr i="1" lang="pt-BR" sz="10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https://blog.research.google/2022/04/pathways-language-model-palm-scaling-to.html</a:t>
            </a:r>
            <a:r>
              <a:rPr i="1" lang="pt-BR" sz="1000"/>
              <a:t> </a:t>
            </a:r>
            <a:endParaRPr i="1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que precisamos aumentar LLMs?</a:t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LLMs são difíceis de controlar (consistência e segurança).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 subperformar em tarefas específicas do domínio.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Janelas de contexto limitadas dificultam lembrar longos documentos.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Lacunas comuns em aplicações com LLMs</a:t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Conhecimento específico do domínio (ex.: diretrizes médicas atualizadas).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Estilo/Formato inconsistentes (ex.: cláusulas legais).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Compreensão específica da tarefa (ex.: classificação especializada).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Contexto limitado (ex.: sumarizar documentos muito longos).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Contexto importa: limites práticos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têm janelas de contexto finitas.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Mesmo com janelas maiores, a retenção é imperfeita.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Precisamos otimizar modelo, contexto e ferramentas em conjunto.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